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8" r:id="rId3"/>
    <p:sldId id="258" r:id="rId4"/>
    <p:sldId id="259" r:id="rId5"/>
    <p:sldId id="260" r:id="rId6"/>
    <p:sldId id="261" r:id="rId7"/>
    <p:sldId id="262" r:id="rId8"/>
    <p:sldId id="263" r:id="rId9"/>
    <p:sldId id="264" r:id="rId10"/>
    <p:sldId id="265" r:id="rId11"/>
    <p:sldId id="266" r:id="rId12"/>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p:restoredTop sz="95820" autoAdjust="0"/>
  </p:normalViewPr>
  <p:slideViewPr>
    <p:cSldViewPr>
      <p:cViewPr varScale="1">
        <p:scale>
          <a:sx n="110" d="100"/>
          <a:sy n="110" d="100"/>
        </p:scale>
        <p:origin x="582" y="102"/>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notesViewPr>
    <p:cSldViewPr>
      <p:cViewPr varScale="1">
        <p:scale>
          <a:sx n="65" d="100"/>
          <a:sy n="65" d="100"/>
        </p:scale>
        <p:origin x="33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22555B6E-5E1C-4C37-B638-32491B4EC716}" type="datetimeFigureOut">
              <a:rPr lang="de-AT" smtClean="0"/>
              <a:t>15.02.2021</a:t>
            </a:fld>
            <a:endParaRPr lang="de-AT"/>
          </a:p>
        </p:txBody>
      </p:sp>
      <p:sp>
        <p:nvSpPr>
          <p:cNvPr id="4" name="Footer Placeholder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298C0A15-D067-44BF-B6EA-CAF675498B2B}" type="slidenum">
              <a:rPr lang="de-AT" smtClean="0"/>
              <a:t>‹#›</a:t>
            </a:fld>
            <a:endParaRPr lang="de-AT"/>
          </a:p>
        </p:txBody>
      </p:sp>
    </p:spTree>
    <p:extLst>
      <p:ext uri="{BB962C8B-B14F-4D97-AF65-F5344CB8AC3E}">
        <p14:creationId xmlns:p14="http://schemas.microsoft.com/office/powerpoint/2010/main" val="1323196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F6076B8C-F011-4CED-99C8-6CB0FC7D3800}" type="datetimeFigureOut">
              <a:rPr lang="de-AT" smtClean="0"/>
              <a:pPr/>
              <a:t>15.02.2021</a:t>
            </a:fld>
            <a:endParaRPr lang="de-AT"/>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4AD43F55-105D-40B0-8323-259B875DF15E}" type="slidenum">
              <a:rPr lang="de-AT" smtClean="0"/>
              <a:pPr/>
              <a:t>‹#›</a:t>
            </a:fld>
            <a:endParaRPr lang="de-AT"/>
          </a:p>
        </p:txBody>
      </p:sp>
    </p:spTree>
    <p:extLst>
      <p:ext uri="{BB962C8B-B14F-4D97-AF65-F5344CB8AC3E}">
        <p14:creationId xmlns:p14="http://schemas.microsoft.com/office/powerpoint/2010/main" val="409349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rgbClr val="0070C0"/>
              </a:solidFill>
              <a:latin typeface="Calibri"/>
              <a:ea typeface="Calibri"/>
              <a:cs typeface="Calibri"/>
              <a:sym typeface="Calibri"/>
            </a:endParaRPr>
          </a:p>
        </p:txBody>
      </p:sp>
      <p:sp>
        <p:nvSpPr>
          <p:cNvPr id="47" name="Google Shape;47;p1:notes"/>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de-DE"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761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203c00f22_0_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203c00f22_0_1:notes"/>
          <p:cNvSpPr txBox="1">
            <a:spLocks noGrp="1"/>
          </p:cNvSpPr>
          <p:nvPr>
            <p:ph type="body" idx="1"/>
          </p:nvPr>
        </p:nvSpPr>
        <p:spPr>
          <a:xfrm>
            <a:off x="666909" y="4715153"/>
            <a:ext cx="53352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6203c00f22_0_1:notes"/>
          <p:cNvSpPr txBox="1">
            <a:spLocks noGrp="1"/>
          </p:cNvSpPr>
          <p:nvPr>
            <p:ph type="sldNum" idx="12"/>
          </p:nvPr>
        </p:nvSpPr>
        <p:spPr>
          <a:xfrm>
            <a:off x="3777607" y="9428584"/>
            <a:ext cx="28899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11</a:t>
            </a:fld>
            <a:endParaRPr/>
          </a:p>
        </p:txBody>
      </p:sp>
    </p:spTree>
    <p:extLst>
      <p:ext uri="{BB962C8B-B14F-4D97-AF65-F5344CB8AC3E}">
        <p14:creationId xmlns:p14="http://schemas.microsoft.com/office/powerpoint/2010/main" val="150380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de-DE" dirty="0"/>
          </a:p>
        </p:txBody>
      </p:sp>
      <p:sp>
        <p:nvSpPr>
          <p:cNvPr id="62" name="Google Shape;62;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8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dirty="0"/>
              <a:t>Diese Akteure spielen eine aktive Rolle bei der Ermittlung der Stärken und Entwicklungsbereiche der Schule. </a:t>
            </a:r>
          </a:p>
          <a:p>
            <a:pPr marL="0" marR="0" lvl="0" indent="0" algn="l" rtl="0">
              <a:lnSpc>
                <a:spcPct val="100000"/>
              </a:lnSpc>
              <a:spcBef>
                <a:spcPts val="0"/>
              </a:spcBef>
              <a:spcAft>
                <a:spcPts val="0"/>
              </a:spcAft>
              <a:buClr>
                <a:schemeClr val="dk1"/>
              </a:buClr>
              <a:buSzPts val="1400"/>
              <a:buFont typeface="Calibri"/>
              <a:buNone/>
            </a:pPr>
            <a:endParaRPr dirty="0"/>
          </a:p>
        </p:txBody>
      </p:sp>
      <p:sp>
        <p:nvSpPr>
          <p:cNvPr id="68" name="Google Shape;68;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685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5: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sz="1200" b="0" i="0" u="none" strike="noStrike" cap="none" dirty="0">
                <a:solidFill>
                  <a:schemeClr val="dk1"/>
                </a:solidFill>
                <a:latin typeface="Calibri"/>
                <a:ea typeface="Calibri"/>
                <a:cs typeface="Calibri"/>
                <a:sym typeface="Calibri"/>
              </a:rPr>
              <a:t>Der WEGWEISER konzentriert sich auf diese Bereiche, um Schulen bei der Entwicklung einer Strategie zur Förderung der Schulsprache(</a:t>
            </a:r>
            <a:r>
              <a:rPr lang="de-DE" sz="1200" b="0" i="0" u="none" strike="noStrike" cap="none" dirty="0" err="1">
                <a:solidFill>
                  <a:schemeClr val="dk1"/>
                </a:solidFill>
                <a:latin typeface="Calibri"/>
                <a:ea typeface="Calibri"/>
                <a:cs typeface="Calibri"/>
                <a:sym typeface="Calibri"/>
              </a:rPr>
              <a:t>n</a:t>
            </a:r>
            <a:r>
              <a:rPr lang="de-DE" sz="1200" b="0" i="0" u="none" strike="noStrike" cap="none" dirty="0">
                <a:solidFill>
                  <a:schemeClr val="dk1"/>
                </a:solidFill>
                <a:latin typeface="Calibri"/>
                <a:ea typeface="Calibri"/>
                <a:cs typeface="Calibri"/>
                <a:sym typeface="Calibri"/>
              </a:rPr>
              <a:t>) zu unterstützen. Im Handbuch des Koordinators bzw. der Koordinatorin finden Sie weitere Informationen über den Umfang der Bereiche.</a:t>
            </a:r>
            <a:endParaRPr sz="1200" b="0" i="0" u="none" strike="noStrike" cap="none" dirty="0">
              <a:solidFill>
                <a:schemeClr val="dk1"/>
              </a:solidFill>
              <a:latin typeface="Calibri"/>
              <a:ea typeface="Calibri"/>
              <a:cs typeface="Calibri"/>
              <a:sym typeface="Calibri"/>
            </a:endParaRPr>
          </a:p>
        </p:txBody>
      </p:sp>
      <p:sp>
        <p:nvSpPr>
          <p:cNvPr id="75" name="Google Shape;75;p5:notes"/>
          <p:cNvSpPr txBox="1">
            <a:spLocks noGrp="1"/>
          </p:cNvSpPr>
          <p:nvPr>
            <p:ph type="sldNum" idx="12"/>
          </p:nvPr>
        </p:nvSpPr>
        <p:spPr>
          <a:xfrm>
            <a:off x="3777607" y="9428584"/>
            <a:ext cx="2889900" cy="49619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de-DE"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979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dirty="0"/>
              <a:t>Der WEGWEISER ist ein Tool zur Selbstevaluierung für Schulen. Er enthält 5 verschiedene Umfragen (für jede Interessengruppe), die online präsentiert werden. Das Ausfüllen dauert 10-30 Minuten für jede Person, die an der Umfrage teilnimmt. Die Umfrage ist für die Lehrpersonen und Schulleitungen am zeitaufwändigsten, für die anderen drei Gruppen jedoch wesentlich weniger. </a:t>
            </a:r>
          </a:p>
          <a:p>
            <a:pPr marL="0" marR="0" lvl="0" indent="0" algn="l" rtl="0">
              <a:lnSpc>
                <a:spcPct val="100000"/>
              </a:lnSpc>
              <a:spcBef>
                <a:spcPts val="0"/>
              </a:spcBef>
              <a:spcAft>
                <a:spcPts val="0"/>
              </a:spcAft>
              <a:buClr>
                <a:schemeClr val="dk1"/>
              </a:buClr>
              <a:buSzPts val="1400"/>
              <a:buFont typeface="Calibri"/>
              <a:buNone/>
            </a:pPr>
            <a:r>
              <a:rPr lang="de-DE" dirty="0"/>
              <a:t>Die unterschiedlichen Ansichten der Interessengruppen zu derselben Dimension werden in der Umfrage berücksichtigt. Dies ermöglicht es der Schule nicht nur, eine Beurteilung der gesamten Schule zu erhalten, sondern auch, sich möglicher Diskrepanzen im selben Bereich bewusst zu werden. Wenn zum Beispiel im Bereich „Bewusstsein für die sprachliche Dimension“ die Meinung der Schulleitung stark von der Meinung der Schülerinnen und Schüler abweicht, wird empfohlen, über die Ergebnisse nachzudenken. </a:t>
            </a:r>
            <a:endParaRPr dirty="0"/>
          </a:p>
        </p:txBody>
      </p:sp>
      <p:sp>
        <p:nvSpPr>
          <p:cNvPr id="81" name="Google Shape;81;p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600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dirty="0"/>
              <a:t>Sobald die Umfrage abgeschlossen ist, analysiert das Schulteam die von der Koordinatorin bzw. dem Koordinator vorgelegten Ergebnisse. Die Ergebnisse der Schule werden auf verschiedene Weise präsentiert. Die Gesamtergebnisse werden mit einem </a:t>
            </a:r>
            <a:r>
              <a:rPr lang="de-DE" dirty="0" err="1"/>
              <a:t>Spidergram</a:t>
            </a:r>
            <a:r>
              <a:rPr lang="de-DE" dirty="0"/>
              <a:t> präsentiert. Die Stärken und möglichen Entwicklungsbereiche werden mit einer Farbskala dargestellt. Rechts erscheinen die neun Bereiche: Die Diskrepanzen zwischen den Interessensgruppen sind mit einem "nachdenkenden Smiley" gekennzeichnet. Sie erfordern besondere Aufmerksamkeit.</a:t>
            </a:r>
            <a:endParaRPr dirty="0"/>
          </a:p>
        </p:txBody>
      </p:sp>
      <p:sp>
        <p:nvSpPr>
          <p:cNvPr id="88" name="Google Shape;88;p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456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dirty="0"/>
              <a:t>Die Navigation bringt den Benutzer bzw. die Benutzerin auf die nächste Ebene der Analyse, wo die Ergebnisse für einen ausgewählten Bereich für jede Interessensgruppe angezeigt werden. </a:t>
            </a:r>
            <a:endParaRPr dirty="0"/>
          </a:p>
        </p:txBody>
      </p:sp>
      <p:sp>
        <p:nvSpPr>
          <p:cNvPr id="95" name="Google Shape;95;p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096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03" name="Google Shape;103;p9:notes"/>
          <p:cNvSpPr txBox="1">
            <a:spLocks noGrp="1"/>
          </p:cNvSpPr>
          <p:nvPr>
            <p:ph type="sldNum" idx="12"/>
          </p:nvPr>
        </p:nvSpPr>
        <p:spPr>
          <a:xfrm>
            <a:off x="3777607" y="9428584"/>
            <a:ext cx="2889900" cy="49619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de-DE"/>
              <a:t>9</a:t>
            </a:fld>
            <a:endParaRPr/>
          </a:p>
        </p:txBody>
      </p:sp>
    </p:spTree>
    <p:extLst>
      <p:ext uri="{BB962C8B-B14F-4D97-AF65-F5344CB8AC3E}">
        <p14:creationId xmlns:p14="http://schemas.microsoft.com/office/powerpoint/2010/main" val="353368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457200" marR="0" lvl="0" indent="-317498" algn="l" rtl="0">
              <a:lnSpc>
                <a:spcPct val="100000"/>
              </a:lnSpc>
              <a:spcBef>
                <a:spcPts val="0"/>
              </a:spcBef>
              <a:spcAft>
                <a:spcPts val="0"/>
              </a:spcAft>
              <a:buClr>
                <a:schemeClr val="dk1"/>
              </a:buClr>
              <a:buSzPts val="1400"/>
              <a:buFont typeface="Calibri"/>
              <a:buChar char="●"/>
            </a:pPr>
            <a:r>
              <a:rPr lang="de-DE" dirty="0"/>
              <a:t>Der nächste Schritt ist der Aufbau oder die Verwendung eines Qualitätszirkels </a:t>
            </a:r>
          </a:p>
          <a:p>
            <a:pPr marL="457200" marR="0" lvl="0" indent="-317498" algn="l" rtl="0">
              <a:lnSpc>
                <a:spcPct val="100000"/>
              </a:lnSpc>
              <a:spcBef>
                <a:spcPts val="0"/>
              </a:spcBef>
              <a:spcAft>
                <a:spcPts val="0"/>
              </a:spcAft>
              <a:buClr>
                <a:schemeClr val="dk1"/>
              </a:buClr>
              <a:buSzPts val="1400"/>
              <a:buFont typeface="Calibri"/>
              <a:buChar char="●"/>
            </a:pPr>
            <a:r>
              <a:rPr lang="de-DE" dirty="0"/>
              <a:t>Es ist möglich, die eingeleiteten Maßnahmen zu bewerten, indem man den WEGWEISER ein zweites Mal verwendet. </a:t>
            </a:r>
          </a:p>
          <a:p>
            <a:pPr marL="457200" marR="0" lvl="0" indent="-317498" algn="l" rtl="0">
              <a:lnSpc>
                <a:spcPct val="100000"/>
              </a:lnSpc>
              <a:spcBef>
                <a:spcPts val="0"/>
              </a:spcBef>
              <a:spcAft>
                <a:spcPts val="0"/>
              </a:spcAft>
              <a:buClr>
                <a:schemeClr val="dk1"/>
              </a:buClr>
              <a:buSzPts val="1400"/>
              <a:buFont typeface="Calibri"/>
              <a:buChar char="●"/>
            </a:pPr>
            <a:r>
              <a:rPr lang="de-DE" dirty="0"/>
              <a:t>Entwicklungen brauchen Zeit, daher ist es gut, einen Plan für mindestens ein Jahr zu haben. </a:t>
            </a:r>
          </a:p>
          <a:p>
            <a:pPr marL="457200" marR="0" lvl="0" indent="-317498" algn="l" rtl="0">
              <a:lnSpc>
                <a:spcPct val="100000"/>
              </a:lnSpc>
              <a:spcBef>
                <a:spcPts val="0"/>
              </a:spcBef>
              <a:spcAft>
                <a:spcPts val="0"/>
              </a:spcAft>
              <a:buClr>
                <a:schemeClr val="dk1"/>
              </a:buClr>
              <a:buSzPts val="1400"/>
              <a:buFont typeface="Calibri"/>
              <a:buChar char="●"/>
            </a:pPr>
            <a:r>
              <a:rPr lang="de-DE" dirty="0"/>
              <a:t>Die Bewertung ist wichtig für die Nachhaltigkeit. Einige vielversprechende Praktiken funktionieren in den lokalen Kontexten möglicherweise nicht und sollten verworfen werden. Andere könnten die Dinge effizient verändern und sollten daher Teil des regulären Schullehrplans werden.</a:t>
            </a:r>
          </a:p>
          <a:p>
            <a:pPr marL="457200" marR="0" lvl="0" indent="-228597" algn="l" rtl="0">
              <a:lnSpc>
                <a:spcPct val="100000"/>
              </a:lnSpc>
              <a:spcBef>
                <a:spcPts val="0"/>
              </a:spcBef>
              <a:spcAft>
                <a:spcPts val="0"/>
              </a:spcAft>
              <a:buClr>
                <a:schemeClr val="dk1"/>
              </a:buClr>
              <a:buSzPts val="1400"/>
              <a:buFont typeface="Calibri"/>
              <a:buNone/>
            </a:pPr>
            <a:endParaRPr dirty="0"/>
          </a:p>
        </p:txBody>
      </p:sp>
      <p:sp>
        <p:nvSpPr>
          <p:cNvPr id="110" name="Google Shape;110;p10:notes"/>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de-DE"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753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91512" cy="792163"/>
          </a:xfrm>
        </p:spPr>
        <p:txBody>
          <a:bodyPr/>
          <a:lstStyle/>
          <a:p>
            <a:r>
              <a:rPr lang="en-US" dirty="0"/>
              <a:t>Click to edit Master title style</a:t>
            </a:r>
          </a:p>
        </p:txBody>
      </p:sp>
      <p:sp>
        <p:nvSpPr>
          <p:cNvPr id="3" name="Content Placeholder 2"/>
          <p:cNvSpPr>
            <a:spLocks noGrp="1"/>
          </p:cNvSpPr>
          <p:nvPr>
            <p:ph idx="1"/>
          </p:nvPr>
        </p:nvSpPr>
        <p:spPr>
          <a:xfrm>
            <a:off x="395288" y="1556792"/>
            <a:ext cx="8291512" cy="41044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092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28074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91512" cy="792163"/>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610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610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91512" cy="792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4863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4863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298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26" name="Title Placeholder 1"/>
          <p:cNvSpPr>
            <a:spLocks noGrp="1"/>
          </p:cNvSpPr>
          <p:nvPr>
            <p:ph type="title"/>
          </p:nvPr>
        </p:nvSpPr>
        <p:spPr bwMode="auto">
          <a:xfrm>
            <a:off x="395288" y="1196975"/>
            <a:ext cx="829151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95288" y="2133600"/>
            <a:ext cx="8291512"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8DE08D5-14EC-483C-9FDC-FAA2107F912C}" type="datetimeFigureOut">
              <a:rPr lang="en-US"/>
              <a:pPr>
                <a:defRPr/>
              </a:pPr>
              <a:t>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7A3C00E-8954-4820-9BAE-56FB4F8A5B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ml.at/roadmapforschool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323528" y="188640"/>
            <a:ext cx="8291512" cy="23042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r>
              <a:rPr lang="de-DE" sz="3600" b="1" i="0" u="none" strike="noStrike" cap="none" dirty="0">
                <a:solidFill>
                  <a:schemeClr val="dk1"/>
                </a:solidFill>
                <a:latin typeface="Arial Narrow"/>
                <a:ea typeface="Arial Narrow"/>
                <a:cs typeface="Arial Narrow"/>
                <a:sym typeface="Arial Narrow"/>
              </a:rPr>
              <a:t>Ein WEGWEISER für Schulen zur Förderung der Schulsprache(</a:t>
            </a:r>
            <a:r>
              <a:rPr lang="de-DE" sz="3600" b="1" i="0" u="none" strike="noStrike" cap="none" dirty="0" err="1">
                <a:solidFill>
                  <a:schemeClr val="dk1"/>
                </a:solidFill>
                <a:latin typeface="Arial Narrow"/>
                <a:ea typeface="Arial Narrow"/>
                <a:cs typeface="Arial Narrow"/>
                <a:sym typeface="Arial Narrow"/>
              </a:rPr>
              <a:t>n</a:t>
            </a:r>
            <a:r>
              <a:rPr lang="de-DE" sz="3600" b="1" i="0" u="none" strike="noStrike" cap="none" dirty="0">
                <a:solidFill>
                  <a:schemeClr val="dk1"/>
                </a:solidFill>
                <a:latin typeface="Arial Narrow"/>
                <a:ea typeface="Arial Narrow"/>
                <a:cs typeface="Arial Narrow"/>
                <a:sym typeface="Arial Narrow"/>
              </a:rPr>
              <a:t>)</a:t>
            </a:r>
            <a:endParaRPr dirty="0">
              <a:latin typeface="Arial Narrow"/>
              <a:ea typeface="Arial Narrow"/>
              <a:cs typeface="Arial Narrow"/>
              <a:sym typeface="Arial Narrow"/>
            </a:endParaRPr>
          </a:p>
        </p:txBody>
      </p:sp>
      <p:sp>
        <p:nvSpPr>
          <p:cNvPr id="50" name="Google Shape;50;p11"/>
          <p:cNvSpPr txBox="1">
            <a:spLocks noGrp="1"/>
          </p:cNvSpPr>
          <p:nvPr>
            <p:ph type="body" idx="1"/>
          </p:nvPr>
        </p:nvSpPr>
        <p:spPr>
          <a:xfrm>
            <a:off x="899592" y="2708921"/>
            <a:ext cx="7416824" cy="12961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de-DE" i="1" dirty="0">
                <a:latin typeface="Arial Narrow"/>
                <a:ea typeface="Arial Narrow"/>
                <a:cs typeface="Arial Narrow"/>
                <a:sym typeface="Arial Narrow"/>
              </a:rPr>
              <a:t>Die zentralen Ideen </a:t>
            </a:r>
            <a:r>
              <a:rPr lang="de-DE" sz="3200" b="0" i="1" u="none" strike="noStrike" cap="none" dirty="0">
                <a:solidFill>
                  <a:schemeClr val="dk1"/>
                </a:solidFill>
                <a:latin typeface="Arial Narrow"/>
                <a:ea typeface="Arial Narrow"/>
                <a:cs typeface="Arial Narrow"/>
                <a:sym typeface="Arial Narrow"/>
              </a:rPr>
              <a:t>des WEGWEISERS</a:t>
            </a:r>
            <a:br>
              <a:rPr lang="de-DE" sz="3200" b="0" i="1" u="none" strike="noStrike" cap="none" dirty="0">
                <a:solidFill>
                  <a:schemeClr val="dk1"/>
                </a:solidFill>
                <a:latin typeface="Arial Narrow"/>
                <a:ea typeface="Arial Narrow"/>
                <a:cs typeface="Arial Narrow"/>
                <a:sym typeface="Arial Narrow"/>
              </a:rPr>
            </a:br>
            <a:r>
              <a:rPr lang="de-CH" i="1" dirty="0">
                <a:latin typeface="Arial Narrow"/>
                <a:ea typeface="Arial Narrow"/>
                <a:cs typeface="Arial Narrow"/>
                <a:sym typeface="Arial Narrow"/>
              </a:rPr>
              <a:t>und ihr Nutzen für die Schule</a:t>
            </a:r>
            <a:endParaRPr sz="3200" b="0" i="1" u="none" strike="noStrike" cap="none" dirty="0">
              <a:solidFill>
                <a:schemeClr val="dk1"/>
              </a:solidFill>
              <a:latin typeface="Arial Narrow"/>
              <a:ea typeface="Arial Narrow"/>
              <a:cs typeface="Arial Narrow"/>
              <a:sym typeface="Arial Narrow"/>
            </a:endParaRPr>
          </a:p>
          <a:p>
            <a:pPr marL="0" marR="0" lvl="0" indent="0" algn="ctr"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Arial Narrow"/>
              <a:ea typeface="Arial Narrow"/>
              <a:cs typeface="Arial Narrow"/>
              <a:sym typeface="Arial Narrow"/>
            </a:endParaRPr>
          </a:p>
        </p:txBody>
      </p:sp>
      <p:sp>
        <p:nvSpPr>
          <p:cNvPr id="51" name="Google Shape;51;p11"/>
          <p:cNvSpPr txBox="1"/>
          <p:nvPr/>
        </p:nvSpPr>
        <p:spPr>
          <a:xfrm>
            <a:off x="2159645" y="4581128"/>
            <a:ext cx="461927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600"/>
              <a:buFont typeface="Arial"/>
              <a:buNone/>
            </a:pPr>
            <a:r>
              <a:rPr lang="de-DE" sz="2400" b="0" i="0" u="sng" strike="noStrike" cap="none">
                <a:solidFill>
                  <a:schemeClr val="hlink"/>
                </a:solidFill>
                <a:latin typeface="Arial Narrow"/>
                <a:ea typeface="Arial Narrow"/>
                <a:cs typeface="Arial Narrow"/>
                <a:sym typeface="Arial Narrow"/>
                <a:hlinkClick r:id="rId3"/>
              </a:rPr>
              <a:t>www.ecml.at/roadmapforschools</a:t>
            </a:r>
            <a:endParaRPr sz="14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600"/>
              <a:buFont typeface="Arial"/>
              <a:buNone/>
            </a:pPr>
            <a:endParaRPr sz="2400" b="0" i="0" u="none" strike="noStrike" cap="none">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75594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999263" y="367805"/>
            <a:ext cx="7772400" cy="6849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de-DE" sz="2800" dirty="0">
                <a:latin typeface="Arial"/>
                <a:ea typeface="Arial"/>
                <a:cs typeface="Arial"/>
                <a:sym typeface="Arial"/>
              </a:rPr>
              <a:t>QUALITÄTSZIRKEL</a:t>
            </a:r>
            <a:endParaRPr sz="2800" dirty="0">
              <a:latin typeface="Arial"/>
              <a:ea typeface="Arial"/>
              <a:cs typeface="Arial"/>
              <a:sym typeface="Arial"/>
            </a:endParaRPr>
          </a:p>
        </p:txBody>
      </p:sp>
      <p:sp>
        <p:nvSpPr>
          <p:cNvPr id="114" name="Google Shape;114;p20"/>
          <p:cNvSpPr txBox="1"/>
          <p:nvPr/>
        </p:nvSpPr>
        <p:spPr>
          <a:xfrm>
            <a:off x="999263" y="1196752"/>
            <a:ext cx="7560840" cy="936104"/>
          </a:xfrm>
          <a:prstGeom prst="rect">
            <a:avLst/>
          </a:prstGeom>
          <a:noFill/>
          <a:ln>
            <a:noFill/>
          </a:ln>
        </p:spPr>
        <p:txBody>
          <a:bodyPr spcFirstLastPara="1" wrap="square" lIns="91425" tIns="45700" rIns="91425" bIns="45700" anchor="t" anchorCtr="0">
            <a:noAutofit/>
          </a:bodyPr>
          <a:lstStyle/>
          <a:p>
            <a:pPr lvl="0"/>
            <a:r>
              <a:rPr lang="de-DE" sz="1800" dirty="0">
                <a:solidFill>
                  <a:schemeClr val="dk1"/>
                </a:solidFill>
              </a:rPr>
              <a:t>Das WEGWEISER-Projekt unterstützt die Idee, dass Qualitätsentwicklung auf Selbstreflexion, Zusammenarbeit und zielgerichtetem Handeln beruht.</a:t>
            </a:r>
          </a:p>
          <a:p>
            <a:pPr marL="0" marR="0" lvl="0" indent="0" algn="l" rtl="0">
              <a:spcBef>
                <a:spcPts val="0"/>
              </a:spcBef>
              <a:spcAft>
                <a:spcPts val="0"/>
              </a:spcAft>
              <a:buNone/>
            </a:pPr>
            <a:endParaRPr dirty="0"/>
          </a:p>
        </p:txBody>
      </p:sp>
      <p:pic>
        <p:nvPicPr>
          <p:cNvPr id="6" name="Picture 5"/>
          <p:cNvPicPr>
            <a:picLocks noChangeAspect="1"/>
          </p:cNvPicPr>
          <p:nvPr/>
        </p:nvPicPr>
        <p:blipFill>
          <a:blip r:embed="rId3"/>
          <a:stretch>
            <a:fillRect/>
          </a:stretch>
        </p:blipFill>
        <p:spPr>
          <a:xfrm>
            <a:off x="2627784" y="2271706"/>
            <a:ext cx="4027119" cy="3581695"/>
          </a:xfrm>
          <a:prstGeom prst="rect">
            <a:avLst/>
          </a:prstGeom>
        </p:spPr>
      </p:pic>
    </p:spTree>
    <p:extLst>
      <p:ext uri="{BB962C8B-B14F-4D97-AF65-F5344CB8AC3E}">
        <p14:creationId xmlns:p14="http://schemas.microsoft.com/office/powerpoint/2010/main" val="23251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722313" y="2780928"/>
            <a:ext cx="7772400" cy="1362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de-DE" dirty="0"/>
              <a:t>Vielen Dank für Ihre Aufmerksamkeit</a:t>
            </a:r>
            <a:endParaRPr dirty="0"/>
          </a:p>
        </p:txBody>
      </p:sp>
      <p:sp>
        <p:nvSpPr>
          <p:cNvPr id="121" name="Google Shape;121;p21"/>
          <p:cNvSpPr txBox="1">
            <a:spLocks noGrp="1"/>
          </p:cNvSpPr>
          <p:nvPr>
            <p:ph type="body" idx="1"/>
          </p:nvPr>
        </p:nvSpPr>
        <p:spPr>
          <a:xfrm>
            <a:off x="722313" y="1280741"/>
            <a:ext cx="7772400" cy="1500300"/>
          </a:xfrm>
          <a:prstGeom prst="rect">
            <a:avLst/>
          </a:prstGeom>
        </p:spPr>
        <p:txBody>
          <a:bodyPr spcFirstLastPara="1" wrap="square" lIns="91425" tIns="45700" rIns="91425" bIns="45700" anchor="b" anchorCtr="0">
            <a:noAutofit/>
          </a:bodyPr>
          <a:lstStyle/>
          <a:p>
            <a:pPr marL="0" lvl="0" indent="0" algn="l" rtl="0">
              <a:spcBef>
                <a:spcPts val="400"/>
              </a:spcBef>
              <a:spcAft>
                <a:spcPts val="0"/>
              </a:spcAft>
              <a:buNone/>
            </a:pPr>
            <a:endParaRPr/>
          </a:p>
        </p:txBody>
      </p:sp>
    </p:spTree>
    <p:extLst>
      <p:ext uri="{BB962C8B-B14F-4D97-AF65-F5344CB8AC3E}">
        <p14:creationId xmlns:p14="http://schemas.microsoft.com/office/powerpoint/2010/main" val="389852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Ein Bild, das Screenshot enthält.&#10;&#10;Automatisch generierte Beschreibung">
            <a:extLst>
              <a:ext uri="{FF2B5EF4-FFF2-40B4-BE49-F238E27FC236}">
                <a16:creationId xmlns="" xmlns:a16="http://schemas.microsoft.com/office/drawing/2014/main" id="{EC96DAEC-1C33-A64E-B451-3009C8DE58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6632"/>
            <a:ext cx="9154524" cy="5805264"/>
          </a:xfrm>
        </p:spPr>
      </p:pic>
    </p:spTree>
    <p:extLst>
      <p:ext uri="{BB962C8B-B14F-4D97-AF65-F5344CB8AC3E}">
        <p14:creationId xmlns:p14="http://schemas.microsoft.com/office/powerpoint/2010/main" val="123268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i="0" u="none" strike="noStrike" cap="none" dirty="0">
                <a:solidFill>
                  <a:schemeClr val="dk1"/>
                </a:solidFill>
                <a:latin typeface="Arial"/>
                <a:ea typeface="Arial"/>
                <a:cs typeface="Arial"/>
                <a:sym typeface="Arial"/>
              </a:rPr>
              <a:t>Umfang und Ziele des WEGWEISERS</a:t>
            </a:r>
            <a:endParaRPr sz="2800" dirty="0">
              <a:latin typeface="Arial"/>
              <a:ea typeface="Arial"/>
              <a:cs typeface="Arial"/>
              <a:sym typeface="Arial"/>
            </a:endParaRPr>
          </a:p>
        </p:txBody>
      </p:sp>
      <p:sp>
        <p:nvSpPr>
          <p:cNvPr id="65" name="Google Shape;65;p13"/>
          <p:cNvSpPr txBox="1">
            <a:spLocks noGrp="1"/>
          </p:cNvSpPr>
          <p:nvPr>
            <p:ph type="body" idx="1"/>
          </p:nvPr>
        </p:nvSpPr>
        <p:spPr>
          <a:xfrm>
            <a:off x="622152" y="1628800"/>
            <a:ext cx="8064896" cy="4104457"/>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Clr>
                <a:schemeClr val="dk1"/>
              </a:buClr>
              <a:buSzPts val="2800"/>
              <a:buFont typeface="Arial"/>
              <a:buChar char="•"/>
            </a:pPr>
            <a:r>
              <a:rPr lang="de-DE" sz="2200" dirty="0">
                <a:latin typeface="Arial"/>
                <a:ea typeface="Arial"/>
                <a:cs typeface="Arial"/>
                <a:sym typeface="Arial"/>
              </a:rPr>
              <a:t>Förderung der sprachlichen und kognitiven Fähigkeiten </a:t>
            </a:r>
            <a:r>
              <a:rPr lang="de-DE" sz="2200" b="1" i="0" u="none" strike="noStrike" cap="none" dirty="0">
                <a:solidFill>
                  <a:schemeClr val="dk1"/>
                </a:solidFill>
                <a:latin typeface="Arial"/>
                <a:ea typeface="Arial"/>
                <a:cs typeface="Arial"/>
                <a:sym typeface="Arial"/>
              </a:rPr>
              <a:t>ALLER</a:t>
            </a:r>
            <a:r>
              <a:rPr lang="de-DE" sz="2200" b="0" i="0" u="none" strike="noStrike" cap="none" dirty="0">
                <a:solidFill>
                  <a:schemeClr val="dk1"/>
                </a:solidFill>
                <a:latin typeface="Arial"/>
                <a:ea typeface="Arial"/>
                <a:cs typeface="Arial"/>
                <a:sym typeface="Arial"/>
              </a:rPr>
              <a:t> </a:t>
            </a:r>
            <a:r>
              <a:rPr lang="de-DE" sz="2200" dirty="0">
                <a:latin typeface="Arial"/>
                <a:ea typeface="Arial"/>
                <a:cs typeface="Arial"/>
                <a:sym typeface="Arial"/>
              </a:rPr>
              <a:t>Schülerinnen und Schüler</a:t>
            </a:r>
            <a:r>
              <a:rPr lang="de-DE" sz="2200" b="0" i="0" u="none" strike="noStrike" cap="none" dirty="0">
                <a:solidFill>
                  <a:schemeClr val="dk1"/>
                </a:solidFill>
                <a:latin typeface="Arial"/>
                <a:ea typeface="Arial"/>
                <a:cs typeface="Arial"/>
                <a:sym typeface="Arial"/>
              </a:rPr>
              <a:t> durch einen schulumfassenden Ansatz</a:t>
            </a:r>
            <a:br>
              <a:rPr lang="de-DE" sz="2200" b="0" i="0" u="none" strike="noStrike" cap="none" dirty="0">
                <a:solidFill>
                  <a:schemeClr val="dk1"/>
                </a:solidFill>
                <a:latin typeface="Arial"/>
                <a:ea typeface="Arial"/>
                <a:cs typeface="Arial"/>
                <a:sym typeface="Arial"/>
              </a:rPr>
            </a:br>
            <a:endParaRPr sz="2200" dirty="0">
              <a:latin typeface="Arial"/>
              <a:ea typeface="Arial"/>
              <a:cs typeface="Arial"/>
              <a:sym typeface="Arial"/>
            </a:endParaRPr>
          </a:p>
          <a:p>
            <a:pPr marL="342900" marR="0" lvl="0" indent="-342900" rtl="0">
              <a:spcBef>
                <a:spcPts val="0"/>
              </a:spcBef>
              <a:spcAft>
                <a:spcPts val="0"/>
              </a:spcAft>
              <a:buClr>
                <a:schemeClr val="dk1"/>
              </a:buClr>
              <a:buSzPts val="2800"/>
              <a:buFont typeface="Arial"/>
              <a:buChar char="•"/>
            </a:pPr>
            <a:r>
              <a:rPr lang="de-DE" sz="2200" b="0" i="0" u="none" strike="noStrike" cap="none" dirty="0">
                <a:solidFill>
                  <a:schemeClr val="dk1"/>
                </a:solidFill>
                <a:latin typeface="Arial"/>
                <a:ea typeface="Arial"/>
                <a:cs typeface="Arial"/>
                <a:sym typeface="Arial"/>
              </a:rPr>
              <a:t>Unterstützung für Schulen, um bestehende Bedürfnisse zu </a:t>
            </a:r>
            <a:r>
              <a:rPr lang="de-DE" sz="2200" b="1" i="0" u="none" strike="noStrike" cap="none" dirty="0">
                <a:solidFill>
                  <a:schemeClr val="dk1"/>
                </a:solidFill>
                <a:latin typeface="Arial"/>
                <a:ea typeface="Arial"/>
                <a:cs typeface="Arial"/>
                <a:sym typeface="Arial"/>
              </a:rPr>
              <a:t>identifizieren </a:t>
            </a:r>
            <a:r>
              <a:rPr lang="de-DE" sz="2200" i="0" u="none" strike="noStrike" cap="none" dirty="0">
                <a:solidFill>
                  <a:schemeClr val="dk1"/>
                </a:solidFill>
                <a:latin typeface="Arial"/>
                <a:ea typeface="Arial"/>
                <a:cs typeface="Arial"/>
                <a:sym typeface="Arial"/>
              </a:rPr>
              <a:t> und darauf einzugehen</a:t>
            </a:r>
            <a:br>
              <a:rPr lang="de-DE" sz="2200" i="0" u="none" strike="noStrike" cap="none" dirty="0">
                <a:solidFill>
                  <a:schemeClr val="dk1"/>
                </a:solidFill>
                <a:latin typeface="Arial"/>
                <a:ea typeface="Arial"/>
                <a:cs typeface="Arial"/>
                <a:sym typeface="Arial"/>
              </a:rPr>
            </a:br>
            <a:endParaRPr lang="de-DE" sz="2200" i="0" u="none" strike="noStrike" cap="none" dirty="0">
              <a:solidFill>
                <a:schemeClr val="dk1"/>
              </a:solidFill>
              <a:latin typeface="Arial"/>
              <a:ea typeface="Arial"/>
              <a:cs typeface="Arial"/>
              <a:sym typeface="Arial"/>
            </a:endParaRPr>
          </a:p>
          <a:p>
            <a:pPr marL="342900" marR="0" lvl="0" indent="-342900" rtl="0">
              <a:spcBef>
                <a:spcPts val="0"/>
              </a:spcBef>
              <a:spcAft>
                <a:spcPts val="0"/>
              </a:spcAft>
              <a:buClr>
                <a:schemeClr val="dk1"/>
              </a:buClr>
              <a:buSzPts val="2800"/>
              <a:buFont typeface="Arial"/>
              <a:buChar char="•"/>
            </a:pPr>
            <a:r>
              <a:rPr lang="de-CH" sz="2200" dirty="0">
                <a:latin typeface="Arial"/>
                <a:ea typeface="Arial"/>
                <a:cs typeface="Arial"/>
                <a:sym typeface="Arial"/>
              </a:rPr>
              <a:t>Bereitstellung von </a:t>
            </a:r>
            <a:r>
              <a:rPr lang="de-CH" sz="2200" b="1" dirty="0">
                <a:latin typeface="Arial"/>
                <a:ea typeface="Arial"/>
                <a:cs typeface="Arial"/>
                <a:sym typeface="Arial"/>
              </a:rPr>
              <a:t>Tools </a:t>
            </a:r>
            <a:r>
              <a:rPr lang="de-CH" sz="2200" dirty="0">
                <a:latin typeface="Arial"/>
                <a:ea typeface="Arial"/>
                <a:cs typeface="Arial"/>
                <a:sym typeface="Arial"/>
              </a:rPr>
              <a:t>zur Ermittlung dieser Bedürfnisse</a:t>
            </a:r>
            <a:br>
              <a:rPr lang="de-CH" sz="2200" dirty="0">
                <a:latin typeface="Arial"/>
                <a:ea typeface="Arial"/>
                <a:cs typeface="Arial"/>
                <a:sym typeface="Arial"/>
              </a:rPr>
            </a:br>
            <a:endParaRPr sz="2200" b="1" dirty="0">
              <a:latin typeface="Arial"/>
              <a:ea typeface="Arial"/>
              <a:cs typeface="Arial"/>
              <a:sym typeface="Arial"/>
            </a:endParaRPr>
          </a:p>
          <a:p>
            <a:pPr marL="342900" marR="0" lvl="0" indent="-342900" rtl="0">
              <a:spcBef>
                <a:spcPts val="0"/>
              </a:spcBef>
              <a:spcAft>
                <a:spcPts val="0"/>
              </a:spcAft>
              <a:buClr>
                <a:schemeClr val="dk1"/>
              </a:buClr>
              <a:buSzPts val="2800"/>
              <a:buFont typeface="Arial"/>
              <a:buChar char="•"/>
            </a:pPr>
            <a:r>
              <a:rPr lang="de-DE" sz="2200" dirty="0">
                <a:latin typeface="Arial"/>
                <a:ea typeface="Arial"/>
                <a:cs typeface="Arial"/>
                <a:sym typeface="Arial"/>
              </a:rPr>
              <a:t>Bereitstellung von </a:t>
            </a:r>
            <a:r>
              <a:rPr lang="de-DE" sz="2200" b="1" dirty="0">
                <a:latin typeface="Arial"/>
                <a:ea typeface="Arial"/>
                <a:cs typeface="Arial"/>
                <a:sym typeface="Arial"/>
              </a:rPr>
              <a:t>Materialien </a:t>
            </a:r>
            <a:r>
              <a:rPr lang="de-DE" sz="2200" dirty="0">
                <a:latin typeface="Arial"/>
                <a:ea typeface="Arial"/>
                <a:cs typeface="Arial"/>
                <a:sym typeface="Arial"/>
              </a:rPr>
              <a:t>zur Weiterentwicklung der Unterrichtspraxis von Schulen</a:t>
            </a:r>
            <a:endParaRPr sz="2200" dirty="0">
              <a:latin typeface="Arial"/>
              <a:ea typeface="Arial"/>
              <a:cs typeface="Arial"/>
              <a:sym typeface="Arial"/>
            </a:endParaRPr>
          </a:p>
        </p:txBody>
      </p:sp>
    </p:spTree>
    <p:extLst>
      <p:ext uri="{BB962C8B-B14F-4D97-AF65-F5344CB8AC3E}">
        <p14:creationId xmlns:p14="http://schemas.microsoft.com/office/powerpoint/2010/main" val="6247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95536" y="620688"/>
            <a:ext cx="8291400" cy="18002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0"/>
              </a:spcAft>
              <a:buClr>
                <a:schemeClr val="dk1"/>
              </a:buClr>
              <a:buSzPts val="1100"/>
              <a:buFont typeface="Calibri"/>
              <a:buNone/>
            </a:pPr>
            <a:r>
              <a:rPr lang="de-DE" sz="2800" b="1" i="0" u="none" strike="noStrike" cap="none" dirty="0">
                <a:solidFill>
                  <a:schemeClr val="dk1"/>
                </a:solidFill>
                <a:latin typeface="Arial"/>
                <a:ea typeface="Arial"/>
                <a:cs typeface="Arial"/>
                <a:sym typeface="Arial"/>
              </a:rPr>
              <a:t>Interessensgruppen</a:t>
            </a:r>
            <a:r>
              <a:rPr lang="de-DE" b="1" dirty="0">
                <a:solidFill>
                  <a:schemeClr val="dk1"/>
                </a:solidFill>
                <a:latin typeface="Arial"/>
                <a:ea typeface="Arial"/>
                <a:cs typeface="Arial"/>
                <a:sym typeface="Arial"/>
              </a:rPr>
              <a:t/>
            </a:r>
            <a:br>
              <a:rPr lang="de-DE" b="1" dirty="0">
                <a:solidFill>
                  <a:schemeClr val="dk1"/>
                </a:solidFill>
                <a:latin typeface="Arial"/>
                <a:ea typeface="Arial"/>
                <a:cs typeface="Arial"/>
                <a:sym typeface="Arial"/>
              </a:rPr>
            </a:br>
            <a:r>
              <a:rPr lang="de-DE" sz="2400" b="1" dirty="0">
                <a:solidFill>
                  <a:schemeClr val="dk1"/>
                </a:solidFill>
                <a:latin typeface="Arial"/>
                <a:ea typeface="Arial"/>
                <a:cs typeface="Arial"/>
                <a:sym typeface="Arial"/>
              </a:rPr>
              <a:t>Wer sollte am WEGWEISER-Projekt teilnehmen?</a:t>
            </a:r>
            <a:endParaRPr sz="2400" dirty="0">
              <a:latin typeface="Arial"/>
              <a:ea typeface="Arial"/>
              <a:cs typeface="Arial"/>
              <a:sym typeface="Arial"/>
            </a:endParaRPr>
          </a:p>
        </p:txBody>
      </p:sp>
      <p:sp>
        <p:nvSpPr>
          <p:cNvPr id="71" name="Google Shape;71;p14"/>
          <p:cNvSpPr txBox="1">
            <a:spLocks noGrp="1"/>
          </p:cNvSpPr>
          <p:nvPr>
            <p:ph type="body" idx="1"/>
          </p:nvPr>
        </p:nvSpPr>
        <p:spPr>
          <a:xfrm>
            <a:off x="1115616" y="2636912"/>
            <a:ext cx="7571072" cy="302448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SzPts val="2400"/>
              <a:buFont typeface="Wingdings" pitchFamily="2" charset="2"/>
              <a:buChar char="Ø"/>
            </a:pPr>
            <a:r>
              <a:rPr lang="de-CH" sz="2400" dirty="0">
                <a:latin typeface="Arial"/>
                <a:ea typeface="Arial"/>
                <a:cs typeface="Arial"/>
                <a:sym typeface="Arial"/>
              </a:rPr>
              <a:t>Schulleitungen</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Font typeface="Wingdings" pitchFamily="2" charset="2"/>
              <a:buChar char="Ø"/>
            </a:pPr>
            <a:r>
              <a:rPr lang="de-CH" sz="2400" dirty="0">
                <a:latin typeface="Arial"/>
                <a:ea typeface="Arial"/>
                <a:cs typeface="Arial"/>
                <a:sym typeface="Arial"/>
              </a:rPr>
              <a:t>Lehrpersonen</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Font typeface="Wingdings" pitchFamily="2" charset="2"/>
              <a:buChar char="Ø"/>
            </a:pPr>
            <a:r>
              <a:rPr lang="de-CH" sz="2400" dirty="0">
                <a:latin typeface="Arial"/>
                <a:ea typeface="Arial"/>
                <a:cs typeface="Arial"/>
                <a:sym typeface="Arial"/>
              </a:rPr>
              <a:t>Weiteres Schulpersonal</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Font typeface="Wingdings" pitchFamily="2" charset="2"/>
              <a:buChar char="Ø"/>
            </a:pPr>
            <a:r>
              <a:rPr lang="de-CH" sz="2400" dirty="0">
                <a:latin typeface="Arial"/>
                <a:ea typeface="Arial"/>
                <a:cs typeface="Arial"/>
                <a:sym typeface="Arial"/>
              </a:rPr>
              <a:t>Schülerinnen und Schüler</a:t>
            </a:r>
            <a:endParaRPr sz="2400" dirty="0">
              <a:latin typeface="Arial"/>
              <a:ea typeface="Arial"/>
              <a:cs typeface="Arial"/>
              <a:sym typeface="Arial"/>
            </a:endParaRPr>
          </a:p>
          <a:p>
            <a:pPr marL="342900" lvl="0" indent="-381000" algn="l" rtl="0">
              <a:lnSpc>
                <a:spcPct val="115000"/>
              </a:lnSpc>
              <a:spcBef>
                <a:spcPts val="0"/>
              </a:spcBef>
              <a:spcAft>
                <a:spcPts val="0"/>
              </a:spcAft>
              <a:buSzPts val="2400"/>
              <a:buFont typeface="Wingdings" pitchFamily="2" charset="2"/>
              <a:buChar char="Ø"/>
            </a:pPr>
            <a:r>
              <a:rPr lang="de-CH" sz="2400" dirty="0">
                <a:latin typeface="Arial"/>
                <a:ea typeface="Arial"/>
                <a:cs typeface="Arial"/>
                <a:sym typeface="Arial"/>
              </a:rPr>
              <a:t>Eltern</a:t>
            </a:r>
            <a:endParaRPr sz="2400" dirty="0">
              <a:latin typeface="Arial"/>
              <a:ea typeface="Arial"/>
              <a:cs typeface="Arial"/>
              <a:sym typeface="Arial"/>
            </a:endParaRPr>
          </a:p>
          <a:p>
            <a:pPr marL="342900" marR="0" lvl="0" indent="0" algn="l" rtl="0">
              <a:lnSpc>
                <a:spcPct val="100000"/>
              </a:lnSpc>
              <a:spcBef>
                <a:spcPts val="0"/>
              </a:spcBef>
              <a:spcAft>
                <a:spcPts val="0"/>
              </a:spcAft>
              <a:buNone/>
            </a:pP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96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626301" y="478753"/>
            <a:ext cx="8091410" cy="79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de-DE" sz="2800" b="1" i="0" u="none" strike="noStrike" cap="none" dirty="0">
                <a:solidFill>
                  <a:schemeClr val="dk1"/>
                </a:solidFill>
                <a:latin typeface="Arial"/>
                <a:ea typeface="Arial"/>
                <a:cs typeface="Arial"/>
                <a:sym typeface="Arial"/>
              </a:rPr>
              <a:t>Neun Bereiche </a:t>
            </a:r>
            <a:br>
              <a:rPr lang="de-DE" sz="2800" b="1" i="0" u="none" strike="noStrike" cap="none" dirty="0">
                <a:solidFill>
                  <a:schemeClr val="dk1"/>
                </a:solidFill>
                <a:latin typeface="Arial"/>
                <a:ea typeface="Arial"/>
                <a:cs typeface="Arial"/>
                <a:sym typeface="Arial"/>
              </a:rPr>
            </a:br>
            <a:r>
              <a:rPr lang="de-DE" sz="2800" b="1" i="0" u="none" strike="noStrike" cap="none" dirty="0">
                <a:solidFill>
                  <a:schemeClr val="dk1"/>
                </a:solidFill>
                <a:latin typeface="Arial"/>
                <a:ea typeface="Arial"/>
                <a:cs typeface="Arial"/>
                <a:sym typeface="Arial"/>
              </a:rPr>
              <a:t>zur Selbstevaluierung der Schule</a:t>
            </a:r>
            <a:endParaRPr sz="2800" b="1" i="0" u="none" strike="noStrike" cap="none" dirty="0">
              <a:solidFill>
                <a:schemeClr val="dk1"/>
              </a:solidFill>
              <a:latin typeface="Arial"/>
              <a:ea typeface="Arial"/>
              <a:cs typeface="Arial"/>
              <a:sym typeface="Arial"/>
            </a:endParaRPr>
          </a:p>
        </p:txBody>
      </p:sp>
      <p:sp>
        <p:nvSpPr>
          <p:cNvPr id="78" name="Google Shape;78;p15"/>
          <p:cNvSpPr txBox="1">
            <a:spLocks noGrp="1"/>
          </p:cNvSpPr>
          <p:nvPr>
            <p:ph type="body" idx="1"/>
          </p:nvPr>
        </p:nvSpPr>
        <p:spPr>
          <a:xfrm>
            <a:off x="382290" y="1412776"/>
            <a:ext cx="8579432" cy="484099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Bewusstsein für die sprachliche Dimension</a:t>
            </a:r>
            <a:endParaRPr sz="20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Entwicklung von sprachlichem Wissen und Fertigkeiten</a:t>
            </a:r>
            <a:endParaRPr sz="20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Metasprachliches Bewusstsein</a:t>
            </a:r>
            <a:endParaRPr sz="20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Rolle der Sprachen beim Lernen</a:t>
            </a:r>
            <a:endParaRPr sz="20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Einstellungen zu Sprachen</a:t>
            </a:r>
            <a:endParaRPr sz="20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Förderung des informellen Sprachenlernens</a:t>
            </a:r>
            <a:endParaRPr sz="20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Sprachenressourcen in der Schule</a:t>
            </a:r>
            <a:endParaRPr sz="2000" dirty="0">
              <a:latin typeface="Arial"/>
              <a:ea typeface="Arial"/>
              <a:cs typeface="Arial"/>
              <a:sym typeface="Arial"/>
            </a:endParaRPr>
          </a:p>
          <a:p>
            <a:pPr marL="457200" lvl="0" indent="-342900"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Orientierung von neu ankommenden Schülerinnen und Schülern </a:t>
            </a:r>
            <a:br>
              <a:rPr lang="de-CH" sz="2000" dirty="0">
                <a:latin typeface="Arial"/>
                <a:ea typeface="Arial"/>
                <a:cs typeface="Arial"/>
                <a:sym typeface="Arial"/>
              </a:rPr>
            </a:br>
            <a:r>
              <a:rPr lang="de-CH" sz="2000" dirty="0">
                <a:latin typeface="Arial"/>
                <a:ea typeface="Arial"/>
                <a:cs typeface="Arial"/>
                <a:sym typeface="Arial"/>
              </a:rPr>
              <a:t>und Familien</a:t>
            </a:r>
            <a:endParaRPr sz="20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CH" sz="2000" dirty="0">
                <a:latin typeface="Arial"/>
                <a:ea typeface="Arial"/>
                <a:cs typeface="Arial"/>
                <a:sym typeface="Arial"/>
              </a:rPr>
              <a:t>Fachliche Weiterbildung</a:t>
            </a:r>
            <a:endParaRPr sz="2000" dirty="0">
              <a:latin typeface="Arial"/>
              <a:ea typeface="Arial"/>
              <a:cs typeface="Arial"/>
              <a:sym typeface="Arial"/>
            </a:endParaRPr>
          </a:p>
          <a:p>
            <a:pPr marL="0" lvl="0" indent="0">
              <a:spcBef>
                <a:spcPts val="0"/>
              </a:spcBef>
              <a:buSzPts val="1400"/>
              <a:buNone/>
            </a:pPr>
            <a:endParaRPr lang="de-DE" sz="2000" dirty="0"/>
          </a:p>
          <a:p>
            <a:pPr marL="0" lvl="0" indent="0" algn="ctr">
              <a:spcBef>
                <a:spcPts val="0"/>
              </a:spcBef>
              <a:buSzPts val="1400"/>
              <a:buNone/>
            </a:pPr>
            <a:r>
              <a:rPr lang="de-DE" sz="2000" dirty="0"/>
              <a:t>Jeder Bereich ist in </a:t>
            </a:r>
            <a:r>
              <a:rPr lang="de-DE" sz="2000" i="1" dirty="0"/>
              <a:t>Dimensionen</a:t>
            </a:r>
            <a:r>
              <a:rPr lang="de-DE" sz="2000" dirty="0"/>
              <a:t> mit entsprechenden Aussagen </a:t>
            </a:r>
            <a:br>
              <a:rPr lang="de-DE" sz="2000" dirty="0"/>
            </a:br>
            <a:r>
              <a:rPr lang="de-DE" sz="2000" dirty="0"/>
              <a:t>in der Online-Umfrage unterteilt.</a:t>
            </a:r>
          </a:p>
        </p:txBody>
      </p:sp>
    </p:spTree>
    <p:extLst>
      <p:ext uri="{BB962C8B-B14F-4D97-AF65-F5344CB8AC3E}">
        <p14:creationId xmlns:p14="http://schemas.microsoft.com/office/powerpoint/2010/main" val="289721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52100" y="340742"/>
            <a:ext cx="8710800" cy="78226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i="0" u="none" strike="noStrike" cap="none" dirty="0">
                <a:solidFill>
                  <a:schemeClr val="dk1"/>
                </a:solidFill>
                <a:latin typeface="Arial"/>
                <a:ea typeface="Arial"/>
                <a:cs typeface="Arial"/>
                <a:sym typeface="Arial"/>
              </a:rPr>
              <a:t>Das WEGWEISER Online-Tool zur Selbstevaluierung</a:t>
            </a:r>
            <a:endParaRPr sz="2800" b="1" i="0" u="none" strike="noStrike" cap="none" dirty="0">
              <a:solidFill>
                <a:schemeClr val="dk1"/>
              </a:solidFill>
              <a:latin typeface="Arial"/>
              <a:ea typeface="Arial"/>
              <a:cs typeface="Arial"/>
              <a:sym typeface="Arial"/>
            </a:endParaRPr>
          </a:p>
        </p:txBody>
      </p:sp>
      <p:sp>
        <p:nvSpPr>
          <p:cNvPr id="85" name="Google Shape;85;p16"/>
          <p:cNvSpPr txBox="1"/>
          <p:nvPr/>
        </p:nvSpPr>
        <p:spPr>
          <a:xfrm>
            <a:off x="827584" y="1340768"/>
            <a:ext cx="7848872" cy="646331"/>
          </a:xfrm>
          <a:prstGeom prst="rect">
            <a:avLst/>
          </a:prstGeom>
          <a:noFill/>
          <a:ln>
            <a:noFill/>
          </a:ln>
        </p:spPr>
        <p:txBody>
          <a:bodyPr spcFirstLastPara="1" wrap="square" lIns="91425" tIns="45700" rIns="91425" bIns="45700" anchor="t" anchorCtr="0">
            <a:noAutofit/>
          </a:bodyPr>
          <a:lstStyle/>
          <a:p>
            <a:pPr lvl="0"/>
            <a:r>
              <a:rPr lang="de-DE" sz="1800" dirty="0">
                <a:solidFill>
                  <a:schemeClr val="dk1"/>
                </a:solidFill>
              </a:rPr>
              <a:t>Beispiel aus der Umfrage für die Schulleitung: </a:t>
            </a:r>
            <a:br>
              <a:rPr lang="de-DE" sz="1800" dirty="0">
                <a:solidFill>
                  <a:schemeClr val="dk1"/>
                </a:solidFill>
              </a:rPr>
            </a:br>
            <a:r>
              <a:rPr lang="de-DE" sz="1800" dirty="0">
                <a:solidFill>
                  <a:schemeClr val="dk1"/>
                </a:solidFill>
              </a:rPr>
              <a:t>Die Umfrageteilnehmenden werden gebeten, auf Aussagen zu regieren.</a:t>
            </a:r>
          </a:p>
        </p:txBody>
      </p:sp>
      <p:pic>
        <p:nvPicPr>
          <p:cNvPr id="5" name="Picture 4"/>
          <p:cNvPicPr>
            <a:picLocks noChangeAspect="1"/>
          </p:cNvPicPr>
          <p:nvPr/>
        </p:nvPicPr>
        <p:blipFill>
          <a:blip r:embed="rId3"/>
          <a:stretch>
            <a:fillRect/>
          </a:stretch>
        </p:blipFill>
        <p:spPr>
          <a:xfrm>
            <a:off x="827584" y="2420888"/>
            <a:ext cx="7372311" cy="2654032"/>
          </a:xfrm>
          <a:prstGeom prst="rect">
            <a:avLst/>
          </a:prstGeom>
        </p:spPr>
      </p:pic>
    </p:spTree>
    <p:extLst>
      <p:ext uri="{BB962C8B-B14F-4D97-AF65-F5344CB8AC3E}">
        <p14:creationId xmlns:p14="http://schemas.microsoft.com/office/powerpoint/2010/main" val="112259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52100" y="340742"/>
            <a:ext cx="8710800" cy="79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i="0" u="none" strike="noStrike" cap="none" dirty="0">
                <a:solidFill>
                  <a:schemeClr val="dk1"/>
                </a:solidFill>
                <a:latin typeface="Arial"/>
                <a:ea typeface="Arial"/>
                <a:cs typeface="Arial"/>
                <a:sym typeface="Arial"/>
              </a:rPr>
              <a:t>Ergebnisse der Schule</a:t>
            </a:r>
            <a:endParaRPr sz="2800" b="1" i="0" u="none" strike="noStrike" cap="none" dirty="0">
              <a:solidFill>
                <a:schemeClr val="dk1"/>
              </a:solidFill>
              <a:latin typeface="Arial"/>
              <a:ea typeface="Arial"/>
              <a:cs typeface="Arial"/>
              <a:sym typeface="Arial"/>
            </a:endParaRPr>
          </a:p>
        </p:txBody>
      </p:sp>
      <p:sp>
        <p:nvSpPr>
          <p:cNvPr id="92" name="Google Shape;92;p17"/>
          <p:cNvSpPr txBox="1"/>
          <p:nvPr/>
        </p:nvSpPr>
        <p:spPr>
          <a:xfrm>
            <a:off x="1360753" y="1512910"/>
            <a:ext cx="6962743" cy="369332"/>
          </a:xfrm>
          <a:prstGeom prst="rect">
            <a:avLst/>
          </a:prstGeom>
          <a:noFill/>
          <a:ln>
            <a:noFill/>
          </a:ln>
        </p:spPr>
        <p:txBody>
          <a:bodyPr spcFirstLastPara="1" wrap="square" lIns="91425" tIns="45700" rIns="91425" bIns="45700" anchor="t" anchorCtr="0">
            <a:noAutofit/>
          </a:bodyPr>
          <a:lstStyle/>
          <a:p>
            <a:pPr lvl="0"/>
            <a:r>
              <a:rPr lang="de-DE" sz="1800" dirty="0">
                <a:solidFill>
                  <a:schemeClr val="dk1"/>
                </a:solidFill>
              </a:rPr>
              <a:t>Beispiel für die Präsentation der Umfrageergebnisse einer Schule</a:t>
            </a:r>
          </a:p>
        </p:txBody>
      </p:sp>
      <p:pic>
        <p:nvPicPr>
          <p:cNvPr id="5" name="Picture 4"/>
          <p:cNvPicPr>
            <a:picLocks noChangeAspect="1"/>
          </p:cNvPicPr>
          <p:nvPr/>
        </p:nvPicPr>
        <p:blipFill>
          <a:blip r:embed="rId3"/>
          <a:stretch>
            <a:fillRect/>
          </a:stretch>
        </p:blipFill>
        <p:spPr>
          <a:xfrm>
            <a:off x="323528" y="1988839"/>
            <a:ext cx="8424936" cy="3875357"/>
          </a:xfrm>
          <a:prstGeom prst="rect">
            <a:avLst/>
          </a:prstGeom>
        </p:spPr>
      </p:pic>
    </p:spTree>
    <p:extLst>
      <p:ext uri="{BB962C8B-B14F-4D97-AF65-F5344CB8AC3E}">
        <p14:creationId xmlns:p14="http://schemas.microsoft.com/office/powerpoint/2010/main" val="172655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152100" y="340742"/>
            <a:ext cx="8710800" cy="79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de-DE" sz="2800" b="1" i="0" u="none" strike="noStrike" cap="none" dirty="0">
                <a:solidFill>
                  <a:schemeClr val="dk1"/>
                </a:solidFill>
                <a:latin typeface="Arial"/>
                <a:ea typeface="Arial"/>
                <a:cs typeface="Arial"/>
                <a:sym typeface="Arial"/>
              </a:rPr>
              <a:t>Ergebnisse für jeden Bereich</a:t>
            </a:r>
            <a:endParaRPr sz="2800" b="1" i="0" u="none" strike="noStrike" cap="none" dirty="0">
              <a:solidFill>
                <a:schemeClr val="dk1"/>
              </a:solidFill>
              <a:latin typeface="Arial"/>
              <a:ea typeface="Arial"/>
              <a:cs typeface="Arial"/>
              <a:sym typeface="Arial"/>
            </a:endParaRPr>
          </a:p>
        </p:txBody>
      </p:sp>
      <p:sp>
        <p:nvSpPr>
          <p:cNvPr id="99" name="Google Shape;99;p18"/>
          <p:cNvSpPr txBox="1"/>
          <p:nvPr/>
        </p:nvSpPr>
        <p:spPr>
          <a:xfrm>
            <a:off x="1259632" y="1268760"/>
            <a:ext cx="6912768" cy="646331"/>
          </a:xfrm>
          <a:prstGeom prst="rect">
            <a:avLst/>
          </a:prstGeom>
          <a:noFill/>
          <a:ln>
            <a:noFill/>
          </a:ln>
        </p:spPr>
        <p:txBody>
          <a:bodyPr spcFirstLastPara="1" wrap="square" lIns="91425" tIns="45700" rIns="91425" bIns="45700" anchor="t" anchorCtr="0">
            <a:noAutofit/>
          </a:bodyPr>
          <a:lstStyle/>
          <a:p>
            <a:pPr lvl="0"/>
            <a:r>
              <a:rPr lang="de-DE" sz="1800" dirty="0">
                <a:solidFill>
                  <a:schemeClr val="dk1"/>
                </a:solidFill>
              </a:rPr>
              <a:t>Die Umfrageergebnisse werden für die Schule als Ganzes und für jede der einzelnen Interessengruppen dargestellt.</a:t>
            </a:r>
            <a:endParaRPr dirty="0"/>
          </a:p>
        </p:txBody>
      </p:sp>
      <p:pic>
        <p:nvPicPr>
          <p:cNvPr id="5" name="Picture 4"/>
          <p:cNvPicPr>
            <a:picLocks noChangeAspect="1"/>
          </p:cNvPicPr>
          <p:nvPr/>
        </p:nvPicPr>
        <p:blipFill>
          <a:blip r:embed="rId3"/>
          <a:stretch>
            <a:fillRect/>
          </a:stretch>
        </p:blipFill>
        <p:spPr>
          <a:xfrm>
            <a:off x="365956" y="2204864"/>
            <a:ext cx="8496944" cy="3533723"/>
          </a:xfrm>
          <a:prstGeom prst="rect">
            <a:avLst/>
          </a:prstGeom>
        </p:spPr>
      </p:pic>
    </p:spTree>
    <p:extLst>
      <p:ext uri="{BB962C8B-B14F-4D97-AF65-F5344CB8AC3E}">
        <p14:creationId xmlns:p14="http://schemas.microsoft.com/office/powerpoint/2010/main" val="167609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95536" y="620688"/>
            <a:ext cx="8291400" cy="7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800"/>
              <a:buFont typeface="Arial"/>
              <a:buNone/>
            </a:pPr>
            <a:r>
              <a:rPr lang="de-DE" sz="2800" b="1" dirty="0">
                <a:latin typeface="Arial"/>
                <a:ea typeface="Arial"/>
                <a:cs typeface="Arial"/>
                <a:sym typeface="Arial"/>
              </a:rPr>
              <a:t>Praxisbeispiele</a:t>
            </a:r>
            <a:endParaRPr sz="2800" b="1" dirty="0">
              <a:latin typeface="Arial"/>
              <a:ea typeface="Arial"/>
              <a:cs typeface="Arial"/>
              <a:sym typeface="Arial"/>
            </a:endParaRPr>
          </a:p>
        </p:txBody>
      </p:sp>
      <p:sp>
        <p:nvSpPr>
          <p:cNvPr id="106" name="Google Shape;106;p19"/>
          <p:cNvSpPr txBox="1">
            <a:spLocks noGrp="1"/>
          </p:cNvSpPr>
          <p:nvPr>
            <p:ph type="body" idx="1"/>
          </p:nvPr>
        </p:nvSpPr>
        <p:spPr>
          <a:xfrm>
            <a:off x="824774" y="1988840"/>
            <a:ext cx="7832426" cy="4104600"/>
          </a:xfrm>
          <a:prstGeom prst="rect">
            <a:avLst/>
          </a:prstGeom>
          <a:noFill/>
          <a:ln>
            <a:noFill/>
          </a:ln>
        </p:spPr>
        <p:txBody>
          <a:bodyPr spcFirstLastPara="1" wrap="square" lIns="91425" tIns="91425" rIns="91425" bIns="91425" anchor="t" anchorCtr="0">
            <a:noAutofit/>
          </a:bodyPr>
          <a:lstStyle/>
          <a:p>
            <a:pPr lvl="0" indent="-406400" algn="just">
              <a:spcBef>
                <a:spcPts val="400"/>
              </a:spcBef>
              <a:buSzPts val="2800"/>
              <a:buFont typeface="Arial"/>
              <a:buChar char="●"/>
            </a:pPr>
            <a:r>
              <a:rPr lang="de-DE" sz="2000" dirty="0">
                <a:latin typeface="Arial"/>
                <a:ea typeface="Arial"/>
                <a:cs typeface="Arial"/>
                <a:sym typeface="Arial"/>
              </a:rPr>
              <a:t>Die Webseite, die die Umfrageergebnisse für die Schule präsentiert, bietet Links zu zahlreichen Praxisbeispielen und Ideen für Aktivitäten, die für die weitere Entwicklung in bestimmten Bereichen relevant sind.</a:t>
            </a:r>
          </a:p>
          <a:p>
            <a:pPr marL="0" lvl="0" indent="0" algn="just">
              <a:spcBef>
                <a:spcPts val="400"/>
              </a:spcBef>
              <a:buSzPts val="2800"/>
              <a:buNone/>
            </a:pPr>
            <a:endParaRPr lang="de-DE" sz="2000" dirty="0">
              <a:latin typeface="Arial"/>
              <a:ea typeface="Arial"/>
              <a:cs typeface="Arial"/>
              <a:sym typeface="Arial"/>
            </a:endParaRPr>
          </a:p>
          <a:p>
            <a:pPr lvl="0" indent="-406400" algn="just">
              <a:spcBef>
                <a:spcPts val="400"/>
              </a:spcBef>
              <a:buSzPts val="2800"/>
              <a:buFont typeface="Arial"/>
              <a:buChar char="●"/>
            </a:pPr>
            <a:r>
              <a:rPr lang="de-DE" sz="2000" dirty="0">
                <a:latin typeface="Arial"/>
                <a:ea typeface="Arial"/>
                <a:cs typeface="Arial"/>
                <a:sym typeface="Arial"/>
              </a:rPr>
              <a:t>Die Schule kann bestimmte </a:t>
            </a:r>
            <a:r>
              <a:rPr lang="de-DE" sz="2000" dirty="0" smtClean="0">
                <a:latin typeface="Arial"/>
                <a:ea typeface="Arial"/>
                <a:cs typeface="Arial"/>
                <a:sym typeface="Arial"/>
              </a:rPr>
              <a:t>Entwicklungsbereiche </a:t>
            </a:r>
            <a:r>
              <a:rPr lang="de-DE" sz="2000" dirty="0">
                <a:latin typeface="Arial"/>
                <a:ea typeface="Arial"/>
                <a:cs typeface="Arial"/>
                <a:sym typeface="Arial"/>
              </a:rPr>
              <a:t>auswählen und sich von Beispielen inspirieren lassen, die von Schulen in Europa umgesetzt werden.</a:t>
            </a:r>
            <a:endParaRPr sz="2000" dirty="0">
              <a:latin typeface="Arial"/>
              <a:ea typeface="Arial"/>
              <a:cs typeface="Arial"/>
              <a:sym typeface="Arial"/>
            </a:endParaRPr>
          </a:p>
        </p:txBody>
      </p:sp>
    </p:spTree>
    <p:extLst>
      <p:ext uri="{BB962C8B-B14F-4D97-AF65-F5344CB8AC3E}">
        <p14:creationId xmlns:p14="http://schemas.microsoft.com/office/powerpoint/2010/main" val="49754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590</Words>
  <Application>Microsoft Office PowerPoint</Application>
  <PresentationFormat>On-screen Show (4:3)</PresentationFormat>
  <Paragraphs>54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Wingdings</vt:lpstr>
      <vt:lpstr>Office Theme</vt:lpstr>
      <vt:lpstr>Ein WEGWEISER für Schulen zur Förderung der Schulsprache(n)</vt:lpstr>
      <vt:lpstr>PowerPoint Presentation</vt:lpstr>
      <vt:lpstr>Umfang und Ziele des WEGWEISERS</vt:lpstr>
      <vt:lpstr>Interessensgruppen Wer sollte am WEGWEISER-Projekt teilnehmen?</vt:lpstr>
      <vt:lpstr>Neun Bereiche  zur Selbstevaluierung der Schule</vt:lpstr>
      <vt:lpstr>Das WEGWEISER Online-Tool zur Selbstevaluierung</vt:lpstr>
      <vt:lpstr>Ergebnisse der Schule</vt:lpstr>
      <vt:lpstr>Ergebnisse für jeden Bereich</vt:lpstr>
      <vt:lpstr>Praxisbeispiele</vt:lpstr>
      <vt:lpstr>QUALITÄTSZIRKEL</vt:lpstr>
      <vt:lpstr>Vielen Dank für Ihre Aufmerksamkeit</vt:lpstr>
    </vt:vector>
  </TitlesOfParts>
  <Company>ECML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dc:creator>
  <cp:lastModifiedBy>Christian Friedrich</cp:lastModifiedBy>
  <cp:revision>447</cp:revision>
  <cp:lastPrinted>2020-05-19T15:46:09Z</cp:lastPrinted>
  <dcterms:created xsi:type="dcterms:W3CDTF">2011-11-11T11:03:57Z</dcterms:created>
  <dcterms:modified xsi:type="dcterms:W3CDTF">2021-02-15T08:48:35Z</dcterms:modified>
</cp:coreProperties>
</file>